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60" r:id="rId2"/>
    <p:sldId id="352" r:id="rId3"/>
    <p:sldId id="353" r:id="rId4"/>
    <p:sldId id="354" r:id="rId5"/>
    <p:sldId id="355" r:id="rId6"/>
    <p:sldId id="361" r:id="rId7"/>
    <p:sldId id="362" r:id="rId8"/>
    <p:sldId id="363" r:id="rId9"/>
    <p:sldId id="364" r:id="rId10"/>
    <p:sldId id="360" r:id="rId11"/>
    <p:sldId id="365" r:id="rId12"/>
    <p:sldId id="366" r:id="rId13"/>
    <p:sldId id="3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9F4"/>
    <a:srgbClr val="9A3264"/>
    <a:srgbClr val="FD6223"/>
    <a:srgbClr val="FCF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689" autoAdjust="0"/>
  </p:normalViewPr>
  <p:slideViewPr>
    <p:cSldViewPr snapToGrid="0">
      <p:cViewPr varScale="1">
        <p:scale>
          <a:sx n="58" d="100"/>
          <a:sy n="58" d="100"/>
        </p:scale>
        <p:origin x="636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8EDB4-CAC5-4A43-BE47-5294F730B0FB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FE399-1969-234C-9979-2966BFE0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52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DA42A-FF79-49FC-9D4D-6FD4619F057F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180E2-4E26-4F0C-AE46-058F5297F7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7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16:9 aspect ratio, scaled in PowerPoint to 13.33” x 7.5”.  144 dpi for HD 1920 x 1080 projectors.</a:t>
            </a:r>
          </a:p>
          <a:p>
            <a:r>
              <a:rPr lang="en-US" sz="1000" dirty="0"/>
              <a:t>Photos are 360 x 270 pixels, 144 dpi, 2.5” x 1.875”, 8 pt soft edges in PowerPoint (needed for 18 pt,</a:t>
            </a:r>
            <a:r>
              <a:rPr lang="en-US" sz="1000" baseline="0" dirty="0"/>
              <a:t> 0.125”</a:t>
            </a:r>
            <a:r>
              <a:rPr lang="en-US" sz="1000" dirty="0"/>
              <a:t> overlap)</a:t>
            </a:r>
          </a:p>
          <a:p>
            <a:r>
              <a:rPr lang="en-US" sz="1000" dirty="0"/>
              <a:t>Vertical offsets of photos:  0.38”, 2.13”, 3.88”, 5.63” (.125” overlap);</a:t>
            </a:r>
          </a:p>
          <a:p>
            <a:r>
              <a:rPr lang="en-US" sz="1000" dirty="0"/>
              <a:t>Horizontal offsets of photos: 8.46”, 10.83” (0.11” overlap)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180E2-4E26-4F0C-AE46-058F5297F7E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07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922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922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0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922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1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922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7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922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2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9922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1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49922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9922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0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9922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1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9922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2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99229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2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7854"/>
            <a:ext cx="12192000" cy="68103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148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351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4928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BA6FF-C442-4350-B252-0D6917652A0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63"/>
            <a:ext cx="12192000" cy="11493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8934" y="120526"/>
            <a:ext cx="2036068" cy="89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7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Lucida Grande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IST Logo 2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5143500"/>
            <a:ext cx="2286000" cy="1714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17" y="964252"/>
            <a:ext cx="5339020" cy="2179791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4800" b="1" dirty="0"/>
              <a:t>National Strategic Computing Initiative at NIST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17" y="5001380"/>
            <a:ext cx="5514935" cy="9993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Ronald F. Boisvert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Information Technology Laboratory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7854"/>
            <a:ext cx="12192000" cy="6810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63"/>
            <a:ext cx="12192000" cy="1149351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900774" y="3492355"/>
            <a:ext cx="5339020" cy="1160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2400"/>
              </a:spcBef>
            </a:pPr>
            <a:br>
              <a:rPr lang="en-US" sz="4800" b="1" dirty="0"/>
            </a:br>
            <a:r>
              <a:rPr lang="en-US" sz="3600" b="1" i="1" dirty="0"/>
              <a:t>Algorithms, Architectures and Applications</a:t>
            </a:r>
            <a:endParaRPr lang="en-US" sz="4000" b="1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3" b="7463"/>
          <a:stretch/>
        </p:blipFill>
        <p:spPr>
          <a:xfrm>
            <a:off x="7244774" y="840563"/>
            <a:ext cx="4227897" cy="28785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/>
          <a:srcRect b="7953"/>
          <a:stretch/>
        </p:blipFill>
        <p:spPr>
          <a:xfrm>
            <a:off x="7244774" y="4075321"/>
            <a:ext cx="4302796" cy="185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88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Effort: Data Science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62056"/>
              </p:ext>
            </p:extLst>
          </p:nvPr>
        </p:nvGraphicFramePr>
        <p:xfrm>
          <a:off x="6091666" y="3031772"/>
          <a:ext cx="5332468" cy="1963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2468">
                  <a:extLst>
                    <a:ext uri="{9D8B030D-6E8A-4147-A177-3AD203B41FA5}">
                      <a16:colId xmlns:a16="http://schemas.microsoft.com/office/drawing/2014/main" val="1969744709"/>
                    </a:ext>
                  </a:extLst>
                </a:gridCol>
              </a:tblGrid>
              <a:tr h="653316">
                <a:tc>
                  <a:txBody>
                    <a:bodyPr/>
                    <a:lstStyle/>
                    <a:p>
                      <a:r>
                        <a:rPr lang="en-US" sz="2400" dirty="0"/>
                        <a:t>Evaluation Management System (EMS)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77144"/>
                  </a:ext>
                </a:extLst>
              </a:tr>
              <a:tr h="1231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Reconfigurable high-performance</a:t>
                      </a:r>
                      <a:r>
                        <a:rPr lang="en-US" sz="2000" baseline="0" dirty="0"/>
                        <a:t> cloud-based </a:t>
                      </a:r>
                      <a:r>
                        <a:rPr lang="en-US" sz="2000" dirty="0"/>
                        <a:t>evaluation infrastructure for data analytic benchmarking</a:t>
                      </a:r>
                      <a:r>
                        <a:rPr lang="en-US" sz="2000" baseline="0" dirty="0"/>
                        <a:t> for multiple algorithms, computing platforms 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64681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960940"/>
              </p:ext>
            </p:extLst>
          </p:nvPr>
        </p:nvGraphicFramePr>
        <p:xfrm>
          <a:off x="559831" y="3031771"/>
          <a:ext cx="5339302" cy="1963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9302">
                  <a:extLst>
                    <a:ext uri="{9D8B030D-6E8A-4147-A177-3AD203B41FA5}">
                      <a16:colId xmlns:a16="http://schemas.microsoft.com/office/drawing/2014/main" val="1969744709"/>
                    </a:ext>
                  </a:extLst>
                </a:gridCol>
              </a:tblGrid>
              <a:tr h="669444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Data Science Evaluation</a:t>
                      </a:r>
                      <a:r>
                        <a:rPr lang="en-US" sz="2400" baseline="0" dirty="0"/>
                        <a:t> Series (DSE)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77144"/>
                  </a:ext>
                </a:extLst>
              </a:tr>
              <a:tr h="1294513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Annual evaluation to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m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easure performance on general-purpose data analytic tasks in context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of multiple use cases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/applications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64681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044" y="1733279"/>
            <a:ext cx="8831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Drive improvements in understanding, reliability, performance of data analytics tasks by enabling community-wide measurement, analysis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853933" y="5122640"/>
            <a:ext cx="404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Community-wide Participation</a:t>
            </a:r>
          </a:p>
          <a:p>
            <a:pPr algn="r"/>
            <a:r>
              <a:rPr lang="en-US" i="1" dirty="0"/>
              <a:t>Common-metrics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27910" y="5122640"/>
            <a:ext cx="539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Cloud-based infrastructure</a:t>
            </a:r>
          </a:p>
          <a:p>
            <a:r>
              <a:rPr lang="en-US" i="1" dirty="0"/>
              <a:t>Efficient data access, while ensuring data protection and reusability</a:t>
            </a:r>
          </a:p>
        </p:txBody>
      </p:sp>
    </p:spTree>
    <p:extLst>
      <p:ext uri="{BB962C8B-B14F-4D97-AF65-F5344CB8AC3E}">
        <p14:creationId xmlns:p14="http://schemas.microsoft.com/office/powerpoint/2010/main" val="2119434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4806"/>
            <a:ext cx="10515600" cy="1286448"/>
          </a:xfrm>
        </p:spPr>
        <p:txBody>
          <a:bodyPr>
            <a:normAutofit/>
          </a:bodyPr>
          <a:lstStyle/>
          <a:p>
            <a:r>
              <a:rPr lang="en-US" b="1" dirty="0"/>
              <a:t>Evaluation-Driven Research Paradigm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2768" y="1943461"/>
            <a:ext cx="3476652" cy="86177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b="1" dirty="0"/>
              <a:t>Data</a:t>
            </a:r>
            <a:br>
              <a:rPr lang="en-US" sz="1600" dirty="0"/>
            </a:br>
            <a:r>
              <a:rPr lang="en-US" sz="1600" dirty="0"/>
              <a:t>Generated or collected to support the representative task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02768" y="3395424"/>
            <a:ext cx="3476652" cy="1103177"/>
          </a:xfrm>
          <a:prstGeom prst="rect">
            <a:avLst/>
          </a:prstGeom>
          <a:noFill/>
          <a:ln w="50800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In-Domain Researchers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core technology development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2862" y="3531513"/>
            <a:ext cx="1949150" cy="86177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b="1" dirty="0"/>
              <a:t>Planning</a:t>
            </a:r>
            <a:br>
              <a:rPr lang="en-US" sz="1600" dirty="0">
                <a:solidFill>
                  <a:srgbClr val="4472C4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Define a representative task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0177" y="3395424"/>
            <a:ext cx="240855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1600" b="1" dirty="0"/>
              <a:t>Performance on EMS</a:t>
            </a:r>
            <a:br>
              <a:rPr lang="en-US" sz="1600" dirty="0"/>
            </a:br>
            <a:r>
              <a:rPr lang="en-US" sz="1600" dirty="0"/>
              <a:t>M</a:t>
            </a:r>
            <a:r>
              <a:rPr lang="en-US" sz="1600" dirty="0">
                <a:solidFill>
                  <a:srgbClr val="000000"/>
                </a:solidFill>
              </a:rPr>
              <a:t>etrics measure error and system performance</a:t>
            </a:r>
          </a:p>
          <a:p>
            <a:pPr algn="ctr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046197" y="2873940"/>
            <a:ext cx="447321" cy="428908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rved Right Arrow 8"/>
          <p:cNvSpPr/>
          <p:nvPr/>
        </p:nvSpPr>
        <p:spPr>
          <a:xfrm rot="16200000" flipH="1">
            <a:off x="8133290" y="2792750"/>
            <a:ext cx="329562" cy="769472"/>
          </a:xfrm>
          <a:prstGeom prst="curvedRightArrow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 rot="5400000" flipH="1">
            <a:off x="7969022" y="4331803"/>
            <a:ext cx="329562" cy="769472"/>
          </a:xfrm>
          <a:prstGeom prst="curvedRightArrow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-Up Arrow 10"/>
          <p:cNvSpPr/>
          <p:nvPr/>
        </p:nvSpPr>
        <p:spPr>
          <a:xfrm flipV="1">
            <a:off x="8133803" y="2297864"/>
            <a:ext cx="1567635" cy="1004984"/>
          </a:xfrm>
          <a:prstGeom prst="bentUpArrow">
            <a:avLst>
              <a:gd name="adj1" fmla="val 14158"/>
              <a:gd name="adj2" fmla="val 16626"/>
              <a:gd name="adj3" fmla="val 22186"/>
            </a:avLst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nt-Up Arrow 11"/>
          <p:cNvSpPr/>
          <p:nvPr/>
        </p:nvSpPr>
        <p:spPr>
          <a:xfrm rot="16200000" flipV="1">
            <a:off x="3133489" y="2161214"/>
            <a:ext cx="1295204" cy="1310056"/>
          </a:xfrm>
          <a:prstGeom prst="bentUpArrow">
            <a:avLst>
              <a:gd name="adj1" fmla="val 10567"/>
              <a:gd name="adj2" fmla="val 14590"/>
              <a:gd name="adj3" fmla="val 21985"/>
            </a:avLst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36119" y="5088790"/>
            <a:ext cx="3543302" cy="61555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b="1" dirty="0"/>
              <a:t>Analysis and workshop</a:t>
            </a:r>
          </a:p>
          <a:p>
            <a:pPr algn="ctr"/>
            <a:r>
              <a:rPr lang="en-US" sz="1600" dirty="0"/>
              <a:t>Open forum to share research findings</a:t>
            </a:r>
            <a:endParaRPr lang="en-US" sz="2000" dirty="0"/>
          </a:p>
        </p:txBody>
      </p:sp>
      <p:sp>
        <p:nvSpPr>
          <p:cNvPr id="14" name="Bent-Up Arrow 13"/>
          <p:cNvSpPr/>
          <p:nvPr/>
        </p:nvSpPr>
        <p:spPr>
          <a:xfrm rot="5400000" flipV="1">
            <a:off x="8345156" y="4348962"/>
            <a:ext cx="988452" cy="1544077"/>
          </a:xfrm>
          <a:prstGeom prst="bentUpArrow">
            <a:avLst>
              <a:gd name="adj1" fmla="val 13283"/>
              <a:gd name="adj2" fmla="val 16626"/>
              <a:gd name="adj3" fmla="val 22186"/>
            </a:avLst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ent-Up Arrow 14"/>
          <p:cNvSpPr/>
          <p:nvPr/>
        </p:nvSpPr>
        <p:spPr>
          <a:xfrm rot="10800000" flipV="1">
            <a:off x="3021880" y="4460956"/>
            <a:ext cx="1295204" cy="1022385"/>
          </a:xfrm>
          <a:prstGeom prst="bentUpArrow">
            <a:avLst>
              <a:gd name="adj1" fmla="val 11925"/>
              <a:gd name="adj2" fmla="val 14590"/>
              <a:gd name="adj3" fmla="val 21985"/>
            </a:avLst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65442" y="6073531"/>
            <a:ext cx="8723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This NIST approach has led to advances in text retrieval, speech, language, video processing</a:t>
            </a:r>
          </a:p>
        </p:txBody>
      </p:sp>
    </p:spTree>
    <p:extLst>
      <p:ext uri="{BB962C8B-B14F-4D97-AF65-F5344CB8AC3E}">
        <p14:creationId xmlns:p14="http://schemas.microsoft.com/office/powerpoint/2010/main" val="126494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Science Evaluation 2016 Pilot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5142" y="1706838"/>
            <a:ext cx="7601320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Focused on traffic analysis</a:t>
            </a:r>
          </a:p>
          <a:p>
            <a:pPr marL="228600" indent="-228600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Data provided by UMD CATT Lab and DC/MD/VA DOTs</a:t>
            </a:r>
          </a:p>
          <a:p>
            <a:pPr marL="693738" lvl="1" indent="-236538">
              <a:spcBef>
                <a:spcPts val="375"/>
              </a:spcBef>
              <a:buFont typeface="Calibri" panose="020F0502020204030204" pitchFamily="34" charset="0"/>
              <a:buChar char="‒"/>
            </a:pPr>
            <a:r>
              <a:rPr lang="en-US" sz="2000" dirty="0"/>
              <a:t>250 GB traffic sensor data (number of vehicles, speed, lanes)</a:t>
            </a:r>
          </a:p>
          <a:p>
            <a:pPr marL="693738" lvl="1" indent="-236538">
              <a:spcBef>
                <a:spcPts val="375"/>
              </a:spcBef>
              <a:buFont typeface="Calibri" panose="020F0502020204030204" pitchFamily="34" charset="0"/>
              <a:buChar char="‒"/>
            </a:pPr>
            <a:r>
              <a:rPr lang="en-US" sz="2000" dirty="0"/>
              <a:t>10 TB traffic video data</a:t>
            </a:r>
          </a:p>
          <a:p>
            <a:pPr marL="693738" lvl="1" indent="-236538">
              <a:spcBef>
                <a:spcPts val="375"/>
              </a:spcBef>
              <a:buFont typeface="Calibri" panose="020F0502020204030204" pitchFamily="34" charset="0"/>
              <a:buChar char="‒"/>
            </a:pPr>
            <a:r>
              <a:rPr lang="en-US" sz="2000" dirty="0"/>
              <a:t>Additional data: accidents, construction, lane closures, weather</a:t>
            </a:r>
          </a:p>
          <a:p>
            <a:pPr marL="236538" lvl="1" indent="-236538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Tasks</a:t>
            </a:r>
          </a:p>
          <a:p>
            <a:pPr marL="693738" lvl="2" indent="-236538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Data cleaning. Issue: ground truth?  </a:t>
            </a:r>
          </a:p>
          <a:p>
            <a:pPr marL="693738" lvl="2" indent="-236538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Data alignment. Link sensor data with videos (timestamps removed)</a:t>
            </a:r>
          </a:p>
          <a:p>
            <a:pPr marL="693738" lvl="2" indent="-236538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Next: Prediction</a:t>
            </a:r>
          </a:p>
          <a:p>
            <a:pPr marL="236538" lvl="1" indent="-236538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Nine participating research institutes. Downloading training data now</a:t>
            </a:r>
          </a:p>
          <a:p>
            <a:pPr marL="236538" lvl="1" indent="-236538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Next app: remote sensing for vegetation analysis (with UFL)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09698" y="5734452"/>
            <a:ext cx="2574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By User Minesweeper on </a:t>
            </a:r>
            <a:r>
              <a:rPr lang="en-US" sz="1200" dirty="0" err="1"/>
              <a:t>en.wikipedia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92"/>
          <a:stretch/>
        </p:blipFill>
        <p:spPr>
          <a:xfrm>
            <a:off x="8546398" y="1840368"/>
            <a:ext cx="3137338" cy="38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37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NIST not traditionally a center for HPC R&amp;D</a:t>
            </a:r>
          </a:p>
          <a:p>
            <a:pPr marL="865188" lvl="1" indent="-407988"/>
            <a:r>
              <a:rPr lang="en-US" dirty="0"/>
              <a:t>Little access to HPC computing resources</a:t>
            </a:r>
          </a:p>
          <a:p>
            <a:r>
              <a:rPr lang="en-US" dirty="0"/>
              <a:t>Some areas severely under-resourced in context of HPC</a:t>
            </a:r>
          </a:p>
          <a:p>
            <a:pPr marL="865188" lvl="1" indent="-407988"/>
            <a:r>
              <a:rPr lang="en-US" dirty="0"/>
              <a:t>Networking</a:t>
            </a:r>
          </a:p>
          <a:p>
            <a:pPr marL="865188" lvl="1" indent="-407988"/>
            <a:r>
              <a:rPr lang="en-US" dirty="0"/>
              <a:t>Security</a:t>
            </a:r>
          </a:p>
          <a:p>
            <a:pPr marL="865188" lvl="1" indent="-407988"/>
            <a:r>
              <a:rPr lang="en-US" dirty="0"/>
              <a:t>Big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5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35150"/>
            <a:ext cx="10515600" cy="377317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200" dirty="0"/>
              <a:t>Context: NSCI Strategic Plan</a:t>
            </a:r>
          </a:p>
          <a:p>
            <a:pPr>
              <a:spcBef>
                <a:spcPts val="1200"/>
              </a:spcBef>
            </a:pPr>
            <a:r>
              <a:rPr lang="en-US" sz="3200" dirty="0"/>
              <a:t>Planned / Potential Focus Areas for NIST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 with brief assessment of current capabilities</a:t>
            </a:r>
          </a:p>
          <a:p>
            <a:pPr>
              <a:spcBef>
                <a:spcPts val="1200"/>
              </a:spcBef>
            </a:pPr>
            <a:r>
              <a:rPr lang="en-US" sz="3200" dirty="0"/>
              <a:t>Current Example: Enabling Technologies for Data Analytics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30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NSCI Strategic Objective 4</a:t>
            </a:r>
            <a:r>
              <a:rPr lang="en-US" baseline="30000" dirty="0"/>
              <a:t>*</a:t>
            </a:r>
            <a:r>
              <a:rPr lang="en-US" dirty="0"/>
              <a:t>: An Enduring National HPC Ecosystem</a:t>
            </a:r>
          </a:p>
          <a:p>
            <a:r>
              <a:rPr lang="en-US" i="1" dirty="0"/>
              <a:t>Increasing the capacity and capability of an enduring national HPC ecosystem by employing a holistic approach that addresses relevant factors such as </a:t>
            </a:r>
          </a:p>
          <a:p>
            <a:pPr lvl="1"/>
            <a:r>
              <a:rPr lang="en-US" i="1" dirty="0"/>
              <a:t> networking technology</a:t>
            </a:r>
          </a:p>
          <a:p>
            <a:pPr lvl="1"/>
            <a:r>
              <a:rPr lang="en-US" i="1" dirty="0"/>
              <a:t> workflow</a:t>
            </a:r>
          </a:p>
          <a:p>
            <a:pPr lvl="1"/>
            <a:r>
              <a:rPr lang="en-US" i="1" dirty="0"/>
              <a:t> downward scaling</a:t>
            </a:r>
          </a:p>
          <a:p>
            <a:pPr lvl="1"/>
            <a:r>
              <a:rPr lang="en-US" i="1" dirty="0"/>
              <a:t> foundational algorithms and software</a:t>
            </a:r>
          </a:p>
          <a:p>
            <a:pPr lvl="1"/>
            <a:r>
              <a:rPr lang="en-US" i="1" dirty="0"/>
              <a:t> accessibility, and </a:t>
            </a:r>
          </a:p>
          <a:p>
            <a:pPr lvl="1"/>
            <a:r>
              <a:rPr lang="en-US" i="1" dirty="0"/>
              <a:t> workforce development.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9040" y="3828762"/>
            <a:ext cx="270662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  <a:alpha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“easily accessible to and usable by the broadest range of researchers”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51554" y="6293838"/>
            <a:ext cx="444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</a:t>
            </a:r>
            <a:r>
              <a:rPr lang="en-US" i="1" dirty="0"/>
              <a:t>NSCI Strategic Plan</a:t>
            </a:r>
            <a:r>
              <a:rPr lang="en-US" dirty="0"/>
              <a:t>, White House, July 2016</a:t>
            </a:r>
          </a:p>
        </p:txBody>
      </p:sp>
    </p:spTree>
    <p:extLst>
      <p:ext uri="{BB962C8B-B14F-4D97-AF65-F5344CB8AC3E}">
        <p14:creationId xmlns:p14="http://schemas.microsoft.com/office/powerpoint/2010/main" val="326189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Diving Deeper into the NSCI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NSF, NIST, and DOE share leadership for algorithm development, … supplemented by research … by deployment agencies for … mission needs. </a:t>
            </a:r>
          </a:p>
          <a:p>
            <a:r>
              <a:rPr lang="en-US" dirty="0"/>
              <a:t>NSF, NIST, and IARPA will lead networking R&amp;D … to increase access to capable </a:t>
            </a:r>
            <a:r>
              <a:rPr lang="en-US" dirty="0" err="1"/>
              <a:t>exascale</a:t>
            </a:r>
            <a:r>
              <a:rPr lang="en-US" dirty="0"/>
              <a:t> systems. </a:t>
            </a:r>
          </a:p>
          <a:p>
            <a:r>
              <a:rPr lang="en-US" dirty="0"/>
              <a:t>Beyond specific agency plans ..., future areas of focus for NSCI agencies may include research, development, and deployment of </a:t>
            </a:r>
          </a:p>
          <a:p>
            <a:pPr marL="914400" lvl="1" indent="-400050"/>
            <a:r>
              <a:rPr lang="en-US" dirty="0"/>
              <a:t>Innovative, </a:t>
            </a:r>
            <a:r>
              <a:rPr lang="en-US" u="sng" dirty="0"/>
              <a:t>verifiable</a:t>
            </a:r>
            <a:r>
              <a:rPr lang="en-US" dirty="0"/>
              <a:t>, scalable, and reusable application software components, </a:t>
            </a:r>
          </a:p>
          <a:p>
            <a:pPr marL="914400" lvl="1" indent="-401638"/>
            <a:r>
              <a:rPr lang="en-US" dirty="0"/>
              <a:t>Integrated </a:t>
            </a:r>
            <a:r>
              <a:rPr lang="en-US" u="sng" dirty="0"/>
              <a:t>security</a:t>
            </a:r>
            <a:r>
              <a:rPr lang="en-US" dirty="0"/>
              <a:t> capabilities that address the unique aspects of HPC</a:t>
            </a:r>
          </a:p>
          <a:p>
            <a:pPr marL="914400" lvl="1" indent="-401638"/>
            <a:r>
              <a:rPr lang="en-US" u="sng" dirty="0"/>
              <a:t>Privacy</a:t>
            </a:r>
            <a:r>
              <a:rPr lang="en-US" dirty="0"/>
              <a:t> and management controls that address the velocity and data aggregation challenges presented by emerging datasets and converged HPC technologies </a:t>
            </a:r>
          </a:p>
          <a:p>
            <a:pPr marL="914400" lvl="1" indent="-401638"/>
            <a:r>
              <a:rPr lang="en-US" dirty="0"/>
              <a:t>Robust, </a:t>
            </a:r>
            <a:r>
              <a:rPr lang="en-US" u="sng" dirty="0"/>
              <a:t>secure</a:t>
            </a:r>
            <a:r>
              <a:rPr lang="en-US" dirty="0"/>
              <a:t>, and high-performing network fabrics </a:t>
            </a:r>
          </a:p>
          <a:p>
            <a:pPr marL="914400" lvl="1" indent="-401638"/>
            <a:r>
              <a:rPr lang="en-US" dirty="0"/>
              <a:t>Next-generation comprehensive cybersecurity and </a:t>
            </a:r>
            <a:r>
              <a:rPr lang="en-US" u="sng" dirty="0"/>
              <a:t>cyber resiliency solutions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Plans: Reliability of HPC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2" y="1835150"/>
            <a:ext cx="9737300" cy="1106650"/>
          </a:xfrm>
        </p:spPr>
        <p:txBody>
          <a:bodyPr/>
          <a:lstStyle/>
          <a:p>
            <a:r>
              <a:rPr lang="en-US" dirty="0"/>
              <a:t>Dealing with increasing lack of inherent hardware resilience</a:t>
            </a:r>
          </a:p>
          <a:p>
            <a:r>
              <a:rPr lang="en-US" dirty="0"/>
              <a:t>Enabling trust/confidence in computed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6064" y="2044351"/>
            <a:ext cx="837089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Need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22140" y="4824249"/>
            <a:ext cx="112101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Current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029" y="3224258"/>
            <a:ext cx="139012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Approach</a:t>
            </a:r>
            <a:endParaRPr lang="en-US" sz="2800" i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078182" y="3134524"/>
            <a:ext cx="10113818" cy="1459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 Grande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Characterizing faults, resilient algorithms, programming tools</a:t>
            </a:r>
          </a:p>
          <a:p>
            <a:r>
              <a:rPr lang="en-US" dirty="0"/>
              <a:t>Metrology for scientific computing: uncertainty quantification (UQ) methodology, benchmarks, standard reference simulations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078182" y="4786692"/>
            <a:ext cx="9737300" cy="18801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 Grande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Numerical Reproducibility at </a:t>
            </a:r>
            <a:r>
              <a:rPr lang="en-US" dirty="0" err="1"/>
              <a:t>Exascale</a:t>
            </a:r>
            <a:r>
              <a:rPr lang="en-US" dirty="0"/>
              <a:t> Workshop (SC15, 16)</a:t>
            </a:r>
          </a:p>
          <a:p>
            <a:r>
              <a:rPr lang="en-US" dirty="0"/>
              <a:t>MGI: Workshop on UQ in Materials Science, Jan. 14-15, 2016</a:t>
            </a:r>
          </a:p>
          <a:p>
            <a:r>
              <a:rPr lang="en-US" dirty="0"/>
              <a:t>MGI: Validation of DFT; UQ for molecular dynamics </a:t>
            </a:r>
            <a:r>
              <a:rPr lang="en-US" sz="2600" dirty="0"/>
              <a:t>(w/Boeing)</a:t>
            </a:r>
          </a:p>
          <a:p>
            <a:r>
              <a:rPr lang="en-US" dirty="0"/>
              <a:t>Measurement foundations for </a:t>
            </a:r>
            <a:r>
              <a:rPr lang="en-US" dirty="0" err="1"/>
              <a:t>terascale</a:t>
            </a:r>
            <a:r>
              <a:rPr lang="en-US" dirty="0"/>
              <a:t> imaging</a:t>
            </a:r>
          </a:p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09800" y="2941800"/>
            <a:ext cx="973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09800" y="4575729"/>
            <a:ext cx="973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13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10" grpId="0" animBg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Plans: High Performance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2" y="1835149"/>
            <a:ext cx="9737300" cy="1212183"/>
          </a:xfrm>
        </p:spPr>
        <p:txBody>
          <a:bodyPr>
            <a:normAutofit/>
          </a:bodyPr>
          <a:lstStyle/>
          <a:p>
            <a:r>
              <a:rPr lang="en-US" dirty="0"/>
              <a:t>New network technologies at a range of scales: networks on chips (</a:t>
            </a:r>
            <a:r>
              <a:rPr lang="en-US" dirty="0" err="1"/>
              <a:t>NoC</a:t>
            </a:r>
            <a:r>
              <a:rPr lang="en-US" dirty="0"/>
              <a:t>), data center interconnects, the global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6064" y="2044351"/>
            <a:ext cx="837089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Need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22140" y="4824249"/>
            <a:ext cx="112101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Current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029" y="3224258"/>
            <a:ext cx="139012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Approach</a:t>
            </a:r>
            <a:endParaRPr lang="en-US" sz="2800" i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078182" y="3067096"/>
            <a:ext cx="9737300" cy="16862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 Grande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Evaluate </a:t>
            </a:r>
            <a:r>
              <a:rPr lang="en-US" dirty="0" err="1"/>
              <a:t>NoC</a:t>
            </a:r>
            <a:r>
              <a:rPr lang="en-US" dirty="0"/>
              <a:t>, software-defined interconnection networks, information-centric networking: modeling &amp; simulation</a:t>
            </a:r>
          </a:p>
          <a:p>
            <a:r>
              <a:rPr lang="en-US" dirty="0"/>
              <a:t>Develop measurement probes, collection and analysis systems, to instrument, profile, and analyze network performance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078182" y="5016823"/>
            <a:ext cx="9737300" cy="14902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 Grande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Modeling of faults in complex networks</a:t>
            </a:r>
          </a:p>
          <a:p>
            <a:r>
              <a:rPr lang="en-US" dirty="0"/>
              <a:t>Studies of software-defined networks</a:t>
            </a:r>
          </a:p>
          <a:p>
            <a:r>
              <a:rPr lang="en-US" dirty="0"/>
              <a:t>NIST Cloud Computing Program</a:t>
            </a:r>
          </a:p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09800" y="2875299"/>
            <a:ext cx="973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09800" y="4820793"/>
            <a:ext cx="973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86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10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Plans: Cybersecurity for </a:t>
            </a:r>
            <a:r>
              <a:rPr lang="en-US" b="1" dirty="0" err="1"/>
              <a:t>NextGen</a:t>
            </a:r>
            <a:r>
              <a:rPr lang="en-US" b="1" dirty="0"/>
              <a:t>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2" y="1806934"/>
            <a:ext cx="9737300" cy="542291"/>
          </a:xfrm>
        </p:spPr>
        <p:txBody>
          <a:bodyPr>
            <a:normAutofit/>
          </a:bodyPr>
          <a:lstStyle/>
          <a:p>
            <a:r>
              <a:rPr lang="en-US" dirty="0"/>
              <a:t>Security by design, not bolted on as afterthought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6064" y="2044351"/>
            <a:ext cx="837089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Need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22140" y="4824249"/>
            <a:ext cx="112101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Current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029" y="3224258"/>
            <a:ext cx="139012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Approach</a:t>
            </a:r>
            <a:endParaRPr lang="en-US" sz="2800" i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078182" y="2746420"/>
            <a:ext cx="9737300" cy="20378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 Grande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Raise awareness, evaluate options, establish guidelines</a:t>
            </a:r>
          </a:p>
          <a:p>
            <a:pPr marL="865188" lvl="1" indent="-407988"/>
            <a:r>
              <a:rPr lang="en-US" dirty="0"/>
              <a:t>Hardware roots of trust</a:t>
            </a:r>
          </a:p>
          <a:p>
            <a:pPr marL="865188" lvl="1" indent="-407988"/>
            <a:r>
              <a:rPr lang="en-US" dirty="0"/>
              <a:t>Compositions of tailored, confined execution environments</a:t>
            </a:r>
          </a:p>
          <a:p>
            <a:pPr marL="865188" lvl="1" indent="-407988"/>
            <a:r>
              <a:rPr lang="en-US" dirty="0"/>
              <a:t>Undetectable layers of virtualization</a:t>
            </a:r>
          </a:p>
          <a:p>
            <a:pPr marL="865188" lvl="1" indent="-407988"/>
            <a:r>
              <a:rPr lang="en-US" dirty="0"/>
              <a:t>Synthetic software diversity</a:t>
            </a:r>
          </a:p>
          <a:p>
            <a:pPr lvl="1"/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056015" y="4984510"/>
            <a:ext cx="9737300" cy="97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 Grande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High Performance Computing Security Workshop, Gaithersburg, September 28-29, 2016 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09800" y="2505112"/>
            <a:ext cx="973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78182" y="4784309"/>
            <a:ext cx="973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56015" y="5930298"/>
            <a:ext cx="10124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https://www.nist.gov/news-events/events/2016/09/nsci-high-performance-computing-security-workshop</a:t>
            </a:r>
          </a:p>
        </p:txBody>
      </p:sp>
    </p:spTree>
    <p:extLst>
      <p:ext uri="{BB962C8B-B14F-4D97-AF65-F5344CB8AC3E}">
        <p14:creationId xmlns:p14="http://schemas.microsoft.com/office/powerpoint/2010/main" val="269373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10" grpId="0" animBg="1"/>
      <p:bldP spid="12" grpId="0"/>
      <p:bldP spid="1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Plans: Big Data Ecosystem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2" y="1806933"/>
            <a:ext cx="9737300" cy="1519161"/>
          </a:xfrm>
        </p:spPr>
        <p:txBody>
          <a:bodyPr>
            <a:normAutofit/>
          </a:bodyPr>
          <a:lstStyle/>
          <a:p>
            <a:r>
              <a:rPr lang="en-US" dirty="0"/>
              <a:t>Standardized architectures, frameworks for workflows</a:t>
            </a:r>
          </a:p>
          <a:p>
            <a:r>
              <a:rPr lang="en-US" dirty="0"/>
              <a:t>Metadata standards for data provenance, quality</a:t>
            </a:r>
          </a:p>
          <a:p>
            <a:r>
              <a:rPr lang="en-US" dirty="0"/>
              <a:t>Standard vocabularies for data interchange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6064" y="2044351"/>
            <a:ext cx="837089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Need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22140" y="4824249"/>
            <a:ext cx="112101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Current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029" y="3224258"/>
            <a:ext cx="139012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Approach</a:t>
            </a:r>
            <a:endParaRPr lang="en-US" sz="2800" i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078182" y="3646886"/>
            <a:ext cx="9737300" cy="1137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 Grande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Community-based standards activities</a:t>
            </a:r>
          </a:p>
          <a:p>
            <a:r>
              <a:rPr lang="en-US" dirty="0"/>
              <a:t>Development of supporting tools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056015" y="4984510"/>
            <a:ext cx="9737300" cy="150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 Grande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NIST Big Data Interoperability Framework</a:t>
            </a:r>
          </a:p>
          <a:p>
            <a:pPr marL="865188" lvl="1" indent="-407988"/>
            <a:r>
              <a:rPr lang="en-US" dirty="0"/>
              <a:t>Definitions, use cases, security &amp; privacy, reference architecture</a:t>
            </a:r>
          </a:p>
          <a:p>
            <a:r>
              <a:rPr lang="en-US" dirty="0"/>
              <a:t>MGI: Materials Data Curation System, Resource Registry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056015" y="3447836"/>
            <a:ext cx="973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78182" y="4784309"/>
            <a:ext cx="973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52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7" grpId="0" animBg="1"/>
      <p:bldP spid="10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Plans: Computing Facilities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2" y="1738839"/>
            <a:ext cx="10113818" cy="1878990"/>
          </a:xfrm>
        </p:spPr>
        <p:txBody>
          <a:bodyPr>
            <a:normAutofit/>
          </a:bodyPr>
          <a:lstStyle/>
          <a:p>
            <a:r>
              <a:rPr lang="en-US" dirty="0"/>
              <a:t>First-hand experience, with emerging architectures, systems</a:t>
            </a:r>
          </a:p>
          <a:p>
            <a:r>
              <a:rPr lang="en-US" dirty="0"/>
              <a:t>Increased capability, capacity for NIST measurement applications</a:t>
            </a:r>
          </a:p>
          <a:p>
            <a:pPr marL="865188" lvl="1" indent="-407988"/>
            <a:r>
              <a:rPr lang="en-US" dirty="0"/>
              <a:t>Modeling of new material/device technologies</a:t>
            </a:r>
          </a:p>
          <a:p>
            <a:pPr marL="865188" lvl="1" indent="-407988"/>
            <a:r>
              <a:rPr lang="en-US" dirty="0"/>
              <a:t>Development of UQ technologies, benchmarks, reference simulations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7EF1-1587-447B-9D49-49586543695E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6064" y="2044351"/>
            <a:ext cx="837089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Need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22140" y="4824249"/>
            <a:ext cx="112101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Current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029" y="3224258"/>
            <a:ext cx="139012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Approach</a:t>
            </a:r>
            <a:endParaRPr lang="en-US" sz="2800" i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078182" y="3746987"/>
            <a:ext cx="9737300" cy="1137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 Grande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Alliances with other government agencies</a:t>
            </a:r>
          </a:p>
          <a:p>
            <a:r>
              <a:rPr lang="en-US" dirty="0"/>
              <a:t>Wider variety of local mid-range resources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056015" y="4984510"/>
            <a:ext cx="9737300" cy="1006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 Grande"/>
              <a:buChar char="—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 hoc allocations on DOE INCITE, NSF XSEDE</a:t>
            </a:r>
          </a:p>
          <a:p>
            <a:r>
              <a:rPr lang="en-US" dirty="0"/>
              <a:t>Some expertise within ITL HPC &amp; Visualization Group, others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056015" y="3617829"/>
            <a:ext cx="973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78182" y="4784309"/>
            <a:ext cx="973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20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7" grpId="0" animBg="1"/>
      <p:bldP spid="10" grpId="0" animBg="1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5167</TotalTime>
  <Words>937</Words>
  <Application>Microsoft Office PowerPoint</Application>
  <PresentationFormat>Widescreen</PresentationFormat>
  <Paragraphs>142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Lucida Grande</vt:lpstr>
      <vt:lpstr>Office Theme</vt:lpstr>
      <vt:lpstr>National Strategic Computing Initiative at NIST</vt:lpstr>
      <vt:lpstr>Outline</vt:lpstr>
      <vt:lpstr>Context</vt:lpstr>
      <vt:lpstr>Diving Deeper into the NSCI Plan</vt:lpstr>
      <vt:lpstr>Plans: Reliability of HPC Applications</vt:lpstr>
      <vt:lpstr>Plans: High Performance Networks</vt:lpstr>
      <vt:lpstr>Plans: Cybersecurity for NextGen Systems</vt:lpstr>
      <vt:lpstr>Plans: Big Data Ecosystem</vt:lpstr>
      <vt:lpstr>Plans: Computing Facilities Access</vt:lpstr>
      <vt:lpstr>Example Effort: Data Science Evaluation</vt:lpstr>
      <vt:lpstr>Evaluation-Driven Research Paradigm</vt:lpstr>
      <vt:lpstr>Data Science Evaluation 2016 Pilot</vt:lpstr>
      <vt:lpstr>Challenges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Corey, Pamela L</dc:creator>
  <cp:lastModifiedBy>Boisvert, Ronald F (Fed)</cp:lastModifiedBy>
  <cp:revision>355</cp:revision>
  <cp:lastPrinted>2015-10-13T18:05:26Z</cp:lastPrinted>
  <dcterms:created xsi:type="dcterms:W3CDTF">2015-07-07T17:40:09Z</dcterms:created>
  <dcterms:modified xsi:type="dcterms:W3CDTF">2016-10-04T03:22:45Z</dcterms:modified>
</cp:coreProperties>
</file>